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574" r:id="rId2"/>
    <p:sldId id="572" r:id="rId3"/>
    <p:sldId id="573" r:id="rId4"/>
    <p:sldId id="575"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18" autoAdjust="0"/>
    <p:restoredTop sz="96457" autoAdjust="0"/>
  </p:normalViewPr>
  <p:slideViewPr>
    <p:cSldViewPr snapToGrid="0">
      <p:cViewPr varScale="1">
        <p:scale>
          <a:sx n="128" d="100"/>
          <a:sy n="128" d="100"/>
        </p:scale>
        <p:origin x="1440" y="176"/>
      </p:cViewPr>
      <p:guideLst/>
    </p:cSldViewPr>
  </p:slideViewPr>
  <p:notesTextViewPr>
    <p:cViewPr>
      <p:scale>
        <a:sx n="1" d="1"/>
        <a:sy n="1" d="1"/>
      </p:scale>
      <p:origin x="0" y="0"/>
    </p:cViewPr>
  </p:notesTextViewPr>
  <p:sorterViewPr>
    <p:cViewPr>
      <p:scale>
        <a:sx n="125" d="100"/>
        <a:sy n="125" d="100"/>
      </p:scale>
      <p:origin x="0" y="-47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CB31D-D081-4079-B5B2-2143EC0E9279}"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267560-C03A-477F-A03A-9C6C42C59A1B}" type="slidenum">
              <a:rPr kumimoji="1" lang="ja-JP" altLang="en-US" smtClean="0"/>
              <a:t>‹#›</a:t>
            </a:fld>
            <a:endParaRPr kumimoji="1" lang="ja-JP" altLang="en-US"/>
          </a:p>
        </p:txBody>
      </p:sp>
    </p:spTree>
    <p:extLst>
      <p:ext uri="{BB962C8B-B14F-4D97-AF65-F5344CB8AC3E}">
        <p14:creationId xmlns:p14="http://schemas.microsoft.com/office/powerpoint/2010/main" val="3190725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E72372-99D7-48AD-B3AD-14F24D078C2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80835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E72372-99D7-48AD-B3AD-14F24D078C2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9502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kumimoji="1" lang="ja-JP" altLang="en-US" sz="1200" dirty="0">
                <a:solidFill>
                  <a:schemeClr val="tx1"/>
                </a:solidFill>
              </a:rPr>
              <a:t>補足</a:t>
            </a:r>
            <a:endParaRPr kumimoji="1" lang="en-US" altLang="ja-JP" sz="1200" dirty="0">
              <a:solidFill>
                <a:schemeClr val="tx1"/>
              </a:solidFill>
            </a:endParaRPr>
          </a:p>
          <a:p>
            <a:pPr marL="342900" indent="-342900" algn="just">
              <a:buFont typeface="+mj-lt"/>
              <a:buAutoNum type="arabicPeriod"/>
            </a:pPr>
            <a:r>
              <a:rPr lang="ja-JP" altLang="en-US" sz="1200" dirty="0">
                <a:solidFill>
                  <a:schemeClr val="tx1"/>
                </a:solidFill>
              </a:rPr>
              <a:t>意見を集約したり、優先順位をつける必要はありません。提案は多いほど良いと考えています。</a:t>
            </a:r>
            <a:endParaRPr lang="en-US" altLang="ja-JP" sz="1200" dirty="0">
              <a:solidFill>
                <a:schemeClr val="tx1"/>
              </a:solidFill>
            </a:endParaRPr>
          </a:p>
          <a:p>
            <a:pPr marL="342900" indent="-342900" algn="just">
              <a:buFont typeface="+mj-lt"/>
              <a:buAutoNum type="arabicPeriod"/>
            </a:pPr>
            <a:r>
              <a:rPr lang="ja-JP" altLang="en-US" sz="1200" dirty="0">
                <a:solidFill>
                  <a:schemeClr val="tx1"/>
                </a:solidFill>
              </a:rPr>
              <a:t>詳細に踏み込んだ内容はもちろんですが、期待を含めた簡単な展望でも構いません。計測指向の利用研究から材料指向の利用研究まで幅広い利用者による幅広い分野の提案を期待します。</a:t>
            </a:r>
            <a:endParaRPr lang="en-US" altLang="ja-JP" sz="1200" dirty="0">
              <a:solidFill>
                <a:schemeClr val="tx1"/>
              </a:solidFill>
            </a:endParaRPr>
          </a:p>
          <a:p>
            <a:pPr marL="342900" indent="-342900" algn="just">
              <a:buFont typeface="+mj-lt"/>
              <a:buAutoNum type="arabicPeriod"/>
            </a:pPr>
            <a:r>
              <a:rPr lang="ja-JP" altLang="en-US" sz="1200" dirty="0">
                <a:solidFill>
                  <a:schemeClr val="tx1"/>
                </a:solidFill>
              </a:rPr>
              <a:t>一般にもわかる平易な表現を用いつつ、</a:t>
            </a:r>
            <a:r>
              <a:rPr lang="en-US" altLang="ja-JP" sz="1200" dirty="0">
                <a:solidFill>
                  <a:schemeClr val="tx1"/>
                </a:solidFill>
              </a:rPr>
              <a:t>SPring-8-II</a:t>
            </a:r>
            <a:r>
              <a:rPr lang="ja-JP" altLang="en-US" sz="1200" dirty="0">
                <a:solidFill>
                  <a:schemeClr val="tx1"/>
                </a:solidFill>
              </a:rPr>
              <a:t>のアップグレードでなすべき光源性能向上の必要性をわかりやすく説明して下さい。（可能な範囲で結構です）</a:t>
            </a:r>
            <a:endParaRPr lang="en-US" altLang="ja-JP" sz="1200" dirty="0">
              <a:solidFill>
                <a:schemeClr val="tx1"/>
              </a:solidFill>
            </a:endParaRPr>
          </a:p>
          <a:p>
            <a:pPr marL="342900" indent="-342900" algn="just">
              <a:buFont typeface="+mj-lt"/>
              <a:buAutoNum type="arabicPeriod"/>
            </a:pPr>
            <a:r>
              <a:rPr lang="ja-JP" altLang="en-US" sz="1200" dirty="0">
                <a:solidFill>
                  <a:schemeClr val="tx1"/>
                </a:solidFill>
              </a:rPr>
              <a:t>適宜、図を用いてイメージしやすくしてください。</a:t>
            </a:r>
            <a:endParaRPr lang="en-US" altLang="ja-JP" sz="1200" dirty="0">
              <a:solidFill>
                <a:schemeClr val="tx1"/>
              </a:solidFill>
            </a:endParaRPr>
          </a:p>
          <a:p>
            <a:pPr marL="342900" indent="-342900" algn="just">
              <a:buFont typeface="+mj-lt"/>
              <a:buAutoNum type="arabicPeriod"/>
            </a:pPr>
            <a:r>
              <a:rPr lang="ja-JP" altLang="en-US" sz="1200" dirty="0">
                <a:solidFill>
                  <a:schemeClr val="tx1"/>
                </a:solidFill>
              </a:rPr>
              <a:t>本テンプレートは例です。ある程度の統一性は欲しいですが、必要に応じてフォーマットを変更していただいて結構です。アピールすることが大切です。</a:t>
            </a:r>
            <a:endParaRPr lang="en-US" altLang="ja-JP" sz="1200" dirty="0">
              <a:solidFill>
                <a:schemeClr val="tx1"/>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79B5D-C269-4542-95D4-BD57D9C2DCE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426185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E72372-99D7-48AD-B3AD-14F24D078C2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10963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9970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0149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8561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270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45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417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3703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180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499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7772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300BF9C1-D9E4-C541-81F3-46FB527B6030}" type="datetimeFigureOut">
              <a:rPr lang="ja-JP" altLang="en-US" smtClean="0">
                <a:solidFill>
                  <a:prstClr val="black">
                    <a:tint val="75000"/>
                  </a:prstClr>
                </a:solidFill>
              </a:rPr>
              <a:pPr/>
              <a:t>2024/4/26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81EE25AC-59B3-BD42-82BE-93B4E70DB25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2231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00BF9C1-D9E4-C541-81F3-46FB527B6030}" type="datetimeFigureOut">
              <a:rPr lang="ja-JP" altLang="en-US" smtClean="0">
                <a:solidFill>
                  <a:prstClr val="black">
                    <a:tint val="75000"/>
                  </a:prstClr>
                </a:solidFill>
              </a:rPr>
              <a:pPr defTabSz="457200"/>
              <a:t>2024/4/26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1EE25AC-59B3-BD42-82BE-93B4E70DB251}" type="slidenum">
              <a:rPr lang="ja-JP" altLang="en-US" smtClean="0">
                <a:solidFill>
                  <a:prstClr val="black">
                    <a:tint val="75000"/>
                  </a:prstClr>
                </a:solidFill>
              </a:rPr>
              <a:pPr defTabSz="457200"/>
              <a:t>‹#›</a:t>
            </a:fld>
            <a:endParaRPr lang="ja-JP" altLang="en-US">
              <a:solidFill>
                <a:prstClr val="black">
                  <a:tint val="75000"/>
                </a:prstClr>
              </a:solidFill>
            </a:endParaRPr>
          </a:p>
        </p:txBody>
      </p:sp>
      <p:pic>
        <p:nvPicPr>
          <p:cNvPr id="7" name="図 6"/>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87799" y="90671"/>
            <a:ext cx="1819905" cy="458009"/>
          </a:xfrm>
          <a:prstGeom prst="rect">
            <a:avLst/>
          </a:prstGeom>
        </p:spPr>
      </p:pic>
    </p:spTree>
    <p:extLst>
      <p:ext uri="{BB962C8B-B14F-4D97-AF65-F5344CB8AC3E}">
        <p14:creationId xmlns:p14="http://schemas.microsoft.com/office/powerpoint/2010/main" val="15536434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new.spring8.or.jp/images/spring8/spring8-2/symposium_y3.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323528" y="0"/>
            <a:ext cx="8820472" cy="576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280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への</a:t>
            </a: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期待・展望の提案依頼</a:t>
            </a:r>
            <a:endParaRPr kumimoji="1" lang="ja-JP"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1" y="576000"/>
            <a:ext cx="9071990" cy="6011902"/>
          </a:xfrm>
          <a:prstGeom prst="rect">
            <a:avLst/>
          </a:prstGeom>
        </p:spPr>
        <p:txBody>
          <a:bodyPr wrap="square">
            <a:spAutoFit/>
          </a:bodyPr>
          <a:lstStyle/>
          <a:p>
            <a:pPr marL="0" marR="0" lvl="0" indent="0" algn="just" defTabSz="914400" rtl="0" eaLnBrk="1" fontAlgn="auto" latinLnBrk="0" hangingPunct="1">
              <a:lnSpc>
                <a:spcPct val="120000"/>
              </a:lnSpc>
              <a:spcBef>
                <a:spcPts val="0"/>
              </a:spcBef>
              <a:spcAft>
                <a:spcPts val="0"/>
              </a:spcAft>
              <a:buClrTx/>
              <a:buSzTx/>
              <a:buFontTx/>
              <a:buNone/>
              <a:tabLst>
                <a:tab pos="1163638" algn="l"/>
              </a:tabLst>
              <a:defRPr/>
            </a:pPr>
            <a:r>
              <a:rPr kumimoji="1" lang="ja-JP" altLang="en-US"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への</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高度化開発が具体的なステージに入り、予算措置、開発加速のためには利用ニーズの明示が大きな後押しになります。</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20000"/>
              </a:lnSpc>
              <a:spcBef>
                <a:spcPts val="0"/>
              </a:spcBef>
              <a:spcAft>
                <a:spcPts val="0"/>
              </a:spcAft>
              <a:buClrTx/>
              <a:buSzTx/>
              <a:buFontTx/>
              <a:buNone/>
              <a:tabLst>
                <a:tab pos="1163638" algn="l"/>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2023</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12</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月から</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2024</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末まで施設から定量的、統計的な潜在ニーズのアンケートがありました。今回、利用者側から具体的にどのような利用展開が期待できるかという例示的なニーズ提案をなるべく多く集約したいと考えております。</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20000"/>
              </a:lnSpc>
              <a:spcBef>
                <a:spcPts val="0"/>
              </a:spcBef>
              <a:spcAft>
                <a:spcPts val="0"/>
              </a:spcAft>
              <a:buClrTx/>
              <a:buSzTx/>
              <a:buFontTx/>
              <a:buNone/>
              <a:tabLst>
                <a:tab pos="1163638" algn="l"/>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この趣旨に基づき、期待される次期光源の性能をフル活用しようとする利用事例から、必要な実験を利便性高く、タイムリーに行いたいというような要望まで広く</a:t>
            </a:r>
            <a:r>
              <a:rPr kumimoji="1" lang="ja-JP" altLang="en-US"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受け付けます。</a:t>
            </a:r>
            <a:endParaRPr kumimoji="1" lang="en-US" altLang="ja-JP" b="0" i="0" u="none" strike="sng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20000"/>
              </a:lnSpc>
              <a:spcBef>
                <a:spcPts val="0"/>
              </a:spcBef>
              <a:spcAft>
                <a:spcPts val="0"/>
              </a:spcAft>
              <a:buClrTx/>
              <a:buSzTx/>
              <a:buFontTx/>
              <a:buNone/>
              <a:tabLst>
                <a:tab pos="1163638" algn="l"/>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スライド</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の「期待される</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の恩恵」（</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から</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になった際の性能等の向上）を参考に、スライド</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のテンプレートを基に自由に期待や展望をご提案ください。テンプレートはある程度の統一性を持たせるための取り掛かりのサポートですので、必要に応じて自由に記述していただいて構いません。</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just" defTabSz="914400" rtl="0" eaLnBrk="1" fontAlgn="auto" latinLnBrk="0" hangingPunct="1">
              <a:lnSpc>
                <a:spcPct val="120000"/>
              </a:lnSpc>
              <a:spcBef>
                <a:spcPts val="0"/>
              </a:spcBef>
              <a:spcAft>
                <a:spcPts val="0"/>
              </a:spcAft>
              <a:buClrTx/>
              <a:buSzTx/>
              <a:buFontTx/>
              <a:buNone/>
              <a:tabLst>
                <a:tab pos="1163638" algn="l"/>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多くの要望、多角的な視点からの提案が重要です。</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SPRUC</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会員の皆様のご協力をお願いいたします。</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r" defTabSz="914400" rtl="0" eaLnBrk="1" fontAlgn="auto" latinLnBrk="0" hangingPunct="1">
              <a:lnSpc>
                <a:spcPct val="120000"/>
              </a:lnSpc>
              <a:spcBef>
                <a:spcPts val="0"/>
              </a:spcBef>
              <a:spcAft>
                <a:spcPts val="0"/>
              </a:spcAft>
              <a:buClrTx/>
              <a:buSzTx/>
              <a:buFontTx/>
              <a:buNone/>
              <a:tabLst>
                <a:tab pos="1163638" algn="l"/>
              </a:tabLst>
              <a:defRPr/>
            </a:pPr>
            <a:r>
              <a:rPr kumimoji="1" lang="en-US" altLang="ja-JP" sz="1600" b="0" i="0" u="none" strike="noStrike" kern="1200" cap="none" spc="0" normalizeH="0" baseline="0" noProof="0" dirty="0">
                <a:ln>
                  <a:noFill/>
                </a:ln>
                <a:solidFill>
                  <a:prstClr val="black">
                    <a:lumMod val="50000"/>
                    <a:lumOff val="50000"/>
                  </a:prstClr>
                </a:solidFill>
                <a:effectLst/>
                <a:uLnTx/>
                <a:uFillTx/>
                <a:latin typeface="Calibri"/>
                <a:ea typeface="ＭＳ Ｐゴシック" panose="020B0600070205080204" pitchFamily="50" charset="-128"/>
                <a:cs typeface="+mn-cs"/>
              </a:rPr>
              <a:t>SPRUC</a:t>
            </a:r>
            <a:r>
              <a:rPr kumimoji="1" lang="ja-JP" altLang="en-US" sz="1600" b="0" i="0" u="none" strike="noStrike" kern="1200" cap="none" spc="0" normalizeH="0" baseline="0" noProof="0" dirty="0">
                <a:ln>
                  <a:noFill/>
                </a:ln>
                <a:solidFill>
                  <a:prstClr val="black">
                    <a:lumMod val="50000"/>
                    <a:lumOff val="50000"/>
                  </a:prstClr>
                </a:solidFill>
                <a:effectLst/>
                <a:uLnTx/>
                <a:uFillTx/>
                <a:latin typeface="Calibri"/>
                <a:ea typeface="ＭＳ Ｐゴシック" panose="020B0600070205080204" pitchFamily="50" charset="-128"/>
                <a:cs typeface="+mn-cs"/>
              </a:rPr>
              <a:t>会長　藤原明比古</a:t>
            </a:r>
            <a:endParaRPr kumimoji="1" lang="en-US" altLang="ja-JP" sz="1600" dirty="0">
              <a:solidFill>
                <a:prstClr val="black">
                  <a:lumMod val="50000"/>
                  <a:lumOff val="50000"/>
                </a:prstClr>
              </a:solidFill>
              <a:latin typeface="Calibri"/>
              <a:ea typeface="ＭＳ Ｐゴシック" panose="020B0600070205080204" pitchFamily="50" charset="-128"/>
            </a:endParaRPr>
          </a:p>
          <a:p>
            <a:pPr lvl="0" algn="just" defTabSz="914400">
              <a:lnSpc>
                <a:spcPct val="120000"/>
              </a:lnSpc>
              <a:tabLst>
                <a:tab pos="1163638" algn="l"/>
              </a:tabLst>
              <a:defRPr/>
            </a:pPr>
            <a:r>
              <a:rPr kumimoji="1" lang="ja-JP" altLang="en-US" u="sng" dirty="0"/>
              <a:t>提出方法</a:t>
            </a:r>
          </a:p>
          <a:p>
            <a:pPr lvl="0" algn="just" defTabSz="914400">
              <a:lnSpc>
                <a:spcPct val="120000"/>
              </a:lnSpc>
              <a:tabLst>
                <a:tab pos="1163638" algn="l"/>
              </a:tabLst>
              <a:defRPr/>
            </a:pPr>
            <a:r>
              <a:rPr kumimoji="1" lang="ja-JP" altLang="en-US" dirty="0"/>
              <a:t>件名を「</a:t>
            </a:r>
            <a:r>
              <a:rPr kumimoji="1" lang="en-US" altLang="ja-JP" dirty="0"/>
              <a:t>SPring-8-II</a:t>
            </a:r>
            <a:r>
              <a:rPr kumimoji="1" lang="ja-JP" altLang="en-US" dirty="0"/>
              <a:t>実現による未来像提案」として、</a:t>
            </a:r>
            <a:r>
              <a:rPr kumimoji="1" lang="en-US" altLang="ja-JP" dirty="0"/>
              <a:t>SPring-8 </a:t>
            </a:r>
            <a:r>
              <a:rPr kumimoji="1" lang="ja-JP" altLang="en-US" dirty="0"/>
              <a:t>ユーザー協同体事務局（</a:t>
            </a:r>
            <a:r>
              <a:rPr kumimoji="1" lang="en-US" altLang="ja-JP" dirty="0"/>
              <a:t>users@spring8.or.jp</a:t>
            </a:r>
            <a:r>
              <a:rPr kumimoji="1" lang="ja-JP" altLang="en-US" dirty="0"/>
              <a:t>）宛に、本テンプレートの</a:t>
            </a:r>
            <a:r>
              <a:rPr kumimoji="1" lang="en-US" altLang="ja-JP" dirty="0"/>
              <a:t>ppt</a:t>
            </a:r>
            <a:r>
              <a:rPr kumimoji="1" lang="ja-JP" altLang="en-US" dirty="0"/>
              <a:t>スライド</a:t>
            </a:r>
            <a:r>
              <a:rPr kumimoji="1" lang="en-US" altLang="ja-JP" dirty="0"/>
              <a:t>3</a:t>
            </a:r>
            <a:r>
              <a:rPr kumimoji="1" lang="ja-JP" altLang="en-US" dirty="0"/>
              <a:t>（提案）とスライド</a:t>
            </a:r>
            <a:r>
              <a:rPr kumimoji="1" lang="en-US" altLang="ja-JP" dirty="0"/>
              <a:t>4</a:t>
            </a:r>
            <a:r>
              <a:rPr kumimoji="1" lang="ja-JP" altLang="en-US" dirty="0"/>
              <a:t>（提案情報）をメール添付にて送付する形でご提出ください。</a:t>
            </a:r>
          </a:p>
        </p:txBody>
      </p:sp>
    </p:spTree>
    <p:extLst>
      <p:ext uri="{BB962C8B-B14F-4D97-AF65-F5344CB8AC3E}">
        <p14:creationId xmlns:p14="http://schemas.microsoft.com/office/powerpoint/2010/main" val="553767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0" y="0"/>
            <a:ext cx="9144000" cy="576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期待される</a:t>
            </a:r>
            <a:r>
              <a:rPr kumimoji="1" lang="en-US"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の恩恵</a:t>
            </a:r>
            <a:endParaRPr kumimoji="1" lang="ja-JP" altLang="ja-JP"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2" name="表 1">
            <a:extLst>
              <a:ext uri="{FF2B5EF4-FFF2-40B4-BE49-F238E27FC236}">
                <a16:creationId xmlns:a16="http://schemas.microsoft.com/office/drawing/2014/main" id="{96B73531-1700-4762-9079-3A8282F583AD}"/>
              </a:ext>
            </a:extLst>
          </p:cNvPr>
          <p:cNvGraphicFramePr>
            <a:graphicFrameLocks noGrp="1"/>
          </p:cNvGraphicFramePr>
          <p:nvPr/>
        </p:nvGraphicFramePr>
        <p:xfrm>
          <a:off x="89836" y="692696"/>
          <a:ext cx="8892000" cy="3949560"/>
        </p:xfrm>
        <a:graphic>
          <a:graphicData uri="http://schemas.openxmlformats.org/drawingml/2006/table">
            <a:tbl>
              <a:tblPr firstRow="1" bandRow="1">
                <a:tableStyleId>{5C22544A-7EE6-4342-B048-85BDC9FD1C3A}</a:tableStyleId>
              </a:tblPr>
              <a:tblGrid>
                <a:gridCol w="1980000">
                  <a:extLst>
                    <a:ext uri="{9D8B030D-6E8A-4147-A177-3AD203B41FA5}">
                      <a16:colId xmlns:a16="http://schemas.microsoft.com/office/drawing/2014/main" val="1427189979"/>
                    </a:ext>
                  </a:extLst>
                </a:gridCol>
                <a:gridCol w="3420000">
                  <a:extLst>
                    <a:ext uri="{9D8B030D-6E8A-4147-A177-3AD203B41FA5}">
                      <a16:colId xmlns:a16="http://schemas.microsoft.com/office/drawing/2014/main" val="2286173134"/>
                    </a:ext>
                  </a:extLst>
                </a:gridCol>
                <a:gridCol w="3492000">
                  <a:extLst>
                    <a:ext uri="{9D8B030D-6E8A-4147-A177-3AD203B41FA5}">
                      <a16:colId xmlns:a16="http://schemas.microsoft.com/office/drawing/2014/main" val="3831241372"/>
                    </a:ext>
                  </a:extLst>
                </a:gridCol>
              </a:tblGrid>
              <a:tr h="370840">
                <a:tc>
                  <a:txBody>
                    <a:bodyPr/>
                    <a:lstStyle/>
                    <a:p>
                      <a:endParaRPr kumimoji="1" lang="ja-JP" altLang="en-US" sz="1600" dirty="0"/>
                    </a:p>
                  </a:txBody>
                  <a:tcPr/>
                </a:tc>
                <a:tc>
                  <a:txBody>
                    <a:bodyPr/>
                    <a:lstStyle/>
                    <a:p>
                      <a:pPr algn="ctr"/>
                      <a:r>
                        <a:rPr kumimoji="1" lang="en-US" altLang="ja-JP" sz="1600" dirty="0"/>
                        <a:t>SPring-8-II</a:t>
                      </a:r>
                      <a:r>
                        <a:rPr kumimoji="1" lang="ja-JP" altLang="en-US" sz="1600" dirty="0"/>
                        <a:t>の高度化内容</a:t>
                      </a:r>
                    </a:p>
                  </a:txBody>
                  <a:tcPr/>
                </a:tc>
                <a:tc>
                  <a:txBody>
                    <a:bodyPr/>
                    <a:lstStyle/>
                    <a:p>
                      <a:pPr algn="ctr"/>
                      <a:r>
                        <a:rPr kumimoji="1" lang="ja-JP" altLang="en-US" sz="1600" dirty="0"/>
                        <a:t>恩恵</a:t>
                      </a:r>
                    </a:p>
                  </a:txBody>
                  <a:tcPr/>
                </a:tc>
                <a:extLst>
                  <a:ext uri="{0D108BD9-81ED-4DB2-BD59-A6C34878D82A}">
                    <a16:rowId xmlns:a16="http://schemas.microsoft.com/office/drawing/2014/main" val="1573528079"/>
                  </a:ext>
                </a:extLst>
              </a:tr>
              <a:tr h="370840">
                <a:tc>
                  <a:txBody>
                    <a:bodyPr/>
                    <a:lstStyle/>
                    <a:p>
                      <a:r>
                        <a:rPr kumimoji="1" lang="ja-JP" altLang="en-US" sz="1600" dirty="0"/>
                        <a:t>安定性</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t>SPring-8</a:t>
                      </a:r>
                      <a:r>
                        <a:rPr kumimoji="1" lang="ja-JP" altLang="en-US" sz="1600" dirty="0"/>
                        <a:t>では老朽化により、不安定性に懸念が生じるが、安定光源設計</a:t>
                      </a:r>
                    </a:p>
                  </a:txBody>
                  <a:tcPr/>
                </a:tc>
                <a:tc>
                  <a:txBody>
                    <a:bodyPr/>
                    <a:lstStyle/>
                    <a:p>
                      <a:r>
                        <a:rPr kumimoji="1" lang="ja-JP" altLang="en-US" sz="1600" dirty="0"/>
                        <a:t>将来にわたり安定した測定が可能</a:t>
                      </a:r>
                    </a:p>
                  </a:txBody>
                  <a:tcPr/>
                </a:tc>
                <a:extLst>
                  <a:ext uri="{0D108BD9-81ED-4DB2-BD59-A6C34878D82A}">
                    <a16:rowId xmlns:a16="http://schemas.microsoft.com/office/drawing/2014/main" val="2513648277"/>
                  </a:ext>
                </a:extLst>
              </a:tr>
              <a:tr h="370840">
                <a:tc>
                  <a:txBody>
                    <a:bodyPr/>
                    <a:lstStyle/>
                    <a:p>
                      <a:r>
                        <a:rPr kumimoji="1" lang="ja-JP" altLang="en-US" sz="1600" dirty="0"/>
                        <a:t>低エミッタンス電子</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エネルギー純度向上</a:t>
                      </a:r>
                    </a:p>
                  </a:txBody>
                  <a:tcPr/>
                </a:tc>
                <a:tc>
                  <a:txBody>
                    <a:bodyPr/>
                    <a:lstStyle/>
                    <a:p>
                      <a:r>
                        <a:rPr kumimoji="1" lang="ja-JP" altLang="en-US" sz="1600" dirty="0"/>
                        <a:t>分光器フリーの高強度測定も可能</a:t>
                      </a:r>
                    </a:p>
                  </a:txBody>
                  <a:tcPr/>
                </a:tc>
                <a:extLst>
                  <a:ext uri="{0D108BD9-81ED-4DB2-BD59-A6C34878D82A}">
                    <a16:rowId xmlns:a16="http://schemas.microsoft.com/office/drawing/2014/main" val="2465670922"/>
                  </a:ext>
                </a:extLst>
              </a:tr>
              <a:tr h="370840">
                <a:tc>
                  <a:txBody>
                    <a:bodyPr/>
                    <a:lstStyle/>
                    <a:p>
                      <a:r>
                        <a:rPr kumimoji="1" lang="ja-JP" altLang="en-US" sz="1600" dirty="0"/>
                        <a:t>光の広がり</a:t>
                      </a:r>
                    </a:p>
                  </a:txBody>
                  <a:tcPr/>
                </a:tc>
                <a:tc>
                  <a:txBody>
                    <a:bodyPr/>
                    <a:lstStyle/>
                    <a:p>
                      <a:r>
                        <a:rPr kumimoji="1" lang="ja-JP" altLang="en-US" sz="1600" dirty="0"/>
                        <a:t>約</a:t>
                      </a:r>
                      <a:r>
                        <a:rPr kumimoji="1" lang="en-US" altLang="ja-JP" sz="1600" dirty="0"/>
                        <a:t>1/50</a:t>
                      </a:r>
                      <a:r>
                        <a:rPr kumimoji="1" lang="ja-JP" altLang="en-US" sz="1600" dirty="0"/>
                        <a:t>に低減</a:t>
                      </a:r>
                    </a:p>
                  </a:txBody>
                  <a:tcPr/>
                </a:tc>
                <a:tc>
                  <a:txBody>
                    <a:bodyPr/>
                    <a:lstStyle/>
                    <a:p>
                      <a:r>
                        <a:rPr kumimoji="1" lang="en-US" altLang="ja-JP" sz="1600" dirty="0"/>
                        <a:t>nm</a:t>
                      </a:r>
                      <a:r>
                        <a:rPr kumimoji="1" lang="ja-JP" altLang="en-US" sz="1600" dirty="0" err="1"/>
                        <a:t>まで</a:t>
                      </a:r>
                      <a:r>
                        <a:rPr kumimoji="1" lang="ja-JP" altLang="en-US" sz="1600" dirty="0"/>
                        <a:t>空間分解能が向上</a:t>
                      </a:r>
                    </a:p>
                  </a:txBody>
                  <a:tcPr/>
                </a:tc>
                <a:extLst>
                  <a:ext uri="{0D108BD9-81ED-4DB2-BD59-A6C34878D82A}">
                    <a16:rowId xmlns:a16="http://schemas.microsoft.com/office/drawing/2014/main" val="3534704842"/>
                  </a:ext>
                </a:extLst>
              </a:tr>
              <a:tr h="370840">
                <a:tc>
                  <a:txBody>
                    <a:bodyPr/>
                    <a:lstStyle/>
                    <a:p>
                      <a:r>
                        <a:rPr kumimoji="1" lang="ja-JP" altLang="en-US" sz="1600" dirty="0"/>
                        <a:t>輝度（計測効率）</a:t>
                      </a:r>
                    </a:p>
                  </a:txBody>
                  <a:tcPr/>
                </a:tc>
                <a:tc>
                  <a:txBody>
                    <a:bodyPr/>
                    <a:lstStyle/>
                    <a:p>
                      <a:r>
                        <a:rPr kumimoji="1" lang="ja-JP" altLang="en-US" sz="1600" dirty="0"/>
                        <a:t>約</a:t>
                      </a:r>
                      <a:r>
                        <a:rPr kumimoji="1" lang="en-US" altLang="ja-JP" sz="1600" dirty="0"/>
                        <a:t>100</a:t>
                      </a:r>
                      <a:r>
                        <a:rPr kumimoji="1" lang="ja-JP" altLang="en-US" sz="1600" dirty="0"/>
                        <a:t>倍に向上</a:t>
                      </a:r>
                      <a:endParaRPr kumimoji="1" lang="en-US" altLang="ja-JP" sz="1600" dirty="0"/>
                    </a:p>
                  </a:txBody>
                  <a:tcPr/>
                </a:tc>
                <a:tc>
                  <a:txBody>
                    <a:bodyPr/>
                    <a:lstStyle/>
                    <a:p>
                      <a:r>
                        <a:rPr kumimoji="1" lang="ja-JP" altLang="en-US" sz="1600" dirty="0"/>
                        <a:t>短時間測定</a:t>
                      </a:r>
                      <a:endParaRPr kumimoji="1" lang="en-US" altLang="ja-JP" sz="1600" dirty="0"/>
                    </a:p>
                    <a:p>
                      <a:r>
                        <a:rPr kumimoji="1" lang="ja-JP" altLang="en-US" sz="1600" dirty="0"/>
                        <a:t>ビームタイム短縮による利用頻度増加</a:t>
                      </a:r>
                      <a:endParaRPr kumimoji="1" lang="en-US" altLang="ja-JP" sz="1600" dirty="0"/>
                    </a:p>
                    <a:p>
                      <a:r>
                        <a:rPr kumimoji="1" lang="ja-JP" altLang="en-US" sz="1600" dirty="0"/>
                        <a:t>高時間分解能</a:t>
                      </a:r>
                      <a:endParaRPr kumimoji="1" lang="en-US" altLang="ja-JP" sz="1600" dirty="0"/>
                    </a:p>
                    <a:p>
                      <a:r>
                        <a:rPr kumimoji="1" lang="ja-JP" altLang="en-US" sz="1600" dirty="0"/>
                        <a:t>測定試料数増加</a:t>
                      </a:r>
                    </a:p>
                  </a:txBody>
                  <a:tcPr/>
                </a:tc>
                <a:extLst>
                  <a:ext uri="{0D108BD9-81ED-4DB2-BD59-A6C34878D82A}">
                    <a16:rowId xmlns:a16="http://schemas.microsoft.com/office/drawing/2014/main" val="78583715"/>
                  </a:ext>
                </a:extLst>
              </a:tr>
              <a:tr h="612000">
                <a:tc>
                  <a:txBody>
                    <a:bodyPr/>
                    <a:lstStyle/>
                    <a:p>
                      <a:r>
                        <a:rPr kumimoji="1" lang="ja-JP" altLang="en-US" sz="1600" dirty="0"/>
                        <a:t>光子エネルギー範囲</a:t>
                      </a:r>
                    </a:p>
                  </a:txBody>
                  <a:tcPr/>
                </a:tc>
                <a:tc>
                  <a:txBody>
                    <a:bodyPr/>
                    <a:lstStyle/>
                    <a:p>
                      <a:r>
                        <a:rPr kumimoji="1" lang="en-US" altLang="ja-JP" sz="1600" dirty="0"/>
                        <a:t>200 keV</a:t>
                      </a:r>
                      <a:r>
                        <a:rPr kumimoji="1" lang="ja-JP" altLang="en-US" sz="1600" dirty="0"/>
                        <a:t>の高エネルギーまで利用可能</a:t>
                      </a:r>
                    </a:p>
                  </a:txBody>
                  <a:tcPr/>
                </a:tc>
                <a:tc>
                  <a:txBody>
                    <a:bodyPr/>
                    <a:lstStyle/>
                    <a:p>
                      <a:r>
                        <a:rPr kumimoji="1" lang="ja-JP" altLang="en-US" sz="1600" dirty="0"/>
                        <a:t>容器内部の観察可能</a:t>
                      </a:r>
                    </a:p>
                  </a:txBody>
                  <a:tcPr/>
                </a:tc>
                <a:extLst>
                  <a:ext uri="{0D108BD9-81ED-4DB2-BD59-A6C34878D82A}">
                    <a16:rowId xmlns:a16="http://schemas.microsoft.com/office/drawing/2014/main" val="134284483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t>コヒーレンス</a:t>
                      </a:r>
                    </a:p>
                  </a:txBody>
                  <a:tcPr/>
                </a:tc>
                <a:tc>
                  <a:txBody>
                    <a:bodyPr/>
                    <a:lstStyle/>
                    <a:p>
                      <a:r>
                        <a:rPr kumimoji="1" lang="en-US" altLang="ja-JP" sz="1600" dirty="0"/>
                        <a:t>10 keV</a:t>
                      </a:r>
                      <a:r>
                        <a:rPr kumimoji="1" lang="ja-JP" altLang="en-US" sz="1600" dirty="0"/>
                        <a:t>で可干渉性が約</a:t>
                      </a:r>
                      <a:r>
                        <a:rPr kumimoji="1" lang="en-US" altLang="ja-JP" sz="1600" dirty="0"/>
                        <a:t>200</a:t>
                      </a:r>
                      <a:r>
                        <a:rPr kumimoji="1" lang="ja-JP" altLang="en-US" sz="1600" dirty="0"/>
                        <a:t>倍（約</a:t>
                      </a:r>
                      <a:r>
                        <a:rPr kumimoji="1" lang="en-US" altLang="ja-JP" sz="1600" dirty="0"/>
                        <a:t>20%</a:t>
                      </a:r>
                      <a:r>
                        <a:rPr kumimoji="1" lang="ja-JP" altLang="en-US" sz="1600" dirty="0"/>
                        <a:t>）</a:t>
                      </a:r>
                    </a:p>
                  </a:txBody>
                  <a:tcPr/>
                </a:tc>
                <a:tc>
                  <a:txBody>
                    <a:bodyPr/>
                    <a:lstStyle/>
                    <a:p>
                      <a:r>
                        <a:rPr kumimoji="1" lang="ja-JP" altLang="en-US" sz="1600" dirty="0"/>
                        <a:t>干渉性実験可能</a:t>
                      </a:r>
                      <a:endParaRPr kumimoji="1" lang="en-US" altLang="ja-JP" sz="1600" dirty="0"/>
                    </a:p>
                    <a:p>
                      <a:r>
                        <a:rPr kumimoji="1" lang="ja-JP" altLang="en-US" sz="1600" dirty="0"/>
                        <a:t>（</a:t>
                      </a:r>
                      <a:r>
                        <a:rPr kumimoji="1" lang="en-US" altLang="ja-JP" sz="1600" dirty="0"/>
                        <a:t>SACLA</a:t>
                      </a:r>
                      <a:r>
                        <a:rPr kumimoji="1" lang="ja-JP" altLang="en-US" sz="1600" dirty="0"/>
                        <a:t>に光源性能が近づく）</a:t>
                      </a:r>
                    </a:p>
                  </a:txBody>
                  <a:tcPr/>
                </a:tc>
                <a:extLst>
                  <a:ext uri="{0D108BD9-81ED-4DB2-BD59-A6C34878D82A}">
                    <a16:rowId xmlns:a16="http://schemas.microsoft.com/office/drawing/2014/main" val="915514026"/>
                  </a:ext>
                </a:extLst>
              </a:tr>
            </a:tbl>
          </a:graphicData>
        </a:graphic>
      </p:graphicFrame>
      <p:sp>
        <p:nvSpPr>
          <p:cNvPr id="3" name="正方形/長方形 2">
            <a:extLst>
              <a:ext uri="{FF2B5EF4-FFF2-40B4-BE49-F238E27FC236}">
                <a16:creationId xmlns:a16="http://schemas.microsoft.com/office/drawing/2014/main" id="{A40E6558-F5D7-45F3-8D7D-8A708719287C}"/>
              </a:ext>
            </a:extLst>
          </p:cNvPr>
          <p:cNvSpPr/>
          <p:nvPr/>
        </p:nvSpPr>
        <p:spPr>
          <a:xfrm>
            <a:off x="89836" y="4642256"/>
            <a:ext cx="6826707"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本資料は「</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特設サイト」内の「概要説明資料」</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hlinkClick r:id="rId3"/>
              </a:rPr>
              <a:t>https://new.spring8.or.jp/images/spring8/spring8-2/symposium_y3.pdf</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などを基に作成していますが、平易に表現しておりますので、</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正確なスペックの詳細が必要な場合は上記サイトをご参照ください。</a:t>
            </a:r>
          </a:p>
        </p:txBody>
      </p:sp>
    </p:spTree>
    <p:extLst>
      <p:ext uri="{BB962C8B-B14F-4D97-AF65-F5344CB8AC3E}">
        <p14:creationId xmlns:p14="http://schemas.microsoft.com/office/powerpoint/2010/main" val="314192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258FC29E-3C55-4E4B-258D-A46D67EC2FFF}"/>
              </a:ext>
            </a:extLst>
          </p:cNvPr>
          <p:cNvSpPr/>
          <p:nvPr/>
        </p:nvSpPr>
        <p:spPr>
          <a:xfrm>
            <a:off x="7285358" y="0"/>
            <a:ext cx="1858642" cy="59909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rgbClr val="FF0000"/>
                </a:solidFill>
              </a:rPr>
              <a:t>提案テンプレート</a:t>
            </a:r>
            <a:endParaRPr kumimoji="1" lang="en-US" altLang="ja-JP" dirty="0">
              <a:solidFill>
                <a:srgbClr val="FF0000"/>
              </a:solidFill>
            </a:endParaRPr>
          </a:p>
          <a:p>
            <a:pPr algn="ctr"/>
            <a:r>
              <a:rPr kumimoji="1" lang="ja-JP" altLang="en-US" dirty="0">
                <a:solidFill>
                  <a:srgbClr val="FF0000"/>
                </a:solidFill>
              </a:rPr>
              <a:t>（要提出）</a:t>
            </a:r>
          </a:p>
        </p:txBody>
      </p:sp>
      <p:sp>
        <p:nvSpPr>
          <p:cNvPr id="5" name="四角形: 角を丸くする 4">
            <a:extLst>
              <a:ext uri="{FF2B5EF4-FFF2-40B4-BE49-F238E27FC236}">
                <a16:creationId xmlns:a16="http://schemas.microsoft.com/office/drawing/2014/main" id="{1B583ADA-93D3-421C-BD4F-BA64C377C9D1}"/>
              </a:ext>
            </a:extLst>
          </p:cNvPr>
          <p:cNvSpPr/>
          <p:nvPr/>
        </p:nvSpPr>
        <p:spPr>
          <a:xfrm>
            <a:off x="143508" y="880958"/>
            <a:ext cx="8856984" cy="1800000"/>
          </a:xfrm>
          <a:prstGeom prst="roundRect">
            <a:avLst>
              <a:gd name="adj" fmla="val 13722"/>
            </a:avLst>
          </a:prstGeom>
          <a:noFill/>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当該分野にかかわる科学技術分野、産業分野、社会における現状と将来展望</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現状から将来展望に向けて進歩するために必要な知見、技術などの課題</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課題解決に対する</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利用研究の貢献の概要（「この課題に対して</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の○○分析が、△△を明らかにし、</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を推進している」というような。詳細は下段に定量的に示す。）</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85750" marR="0" lvl="0" indent="-285750" algn="just" defTabSz="914400" rtl="0" eaLnBrk="1" fontAlgn="auto" latinLnBrk="0" hangingPunct="1">
              <a:lnSpc>
                <a:spcPct val="100000"/>
              </a:lnSpc>
              <a:spcBef>
                <a:spcPts val="0"/>
              </a:spcBef>
              <a:spcAft>
                <a:spcPts val="0"/>
              </a:spcAft>
              <a:buClrTx/>
              <a:buSzTx/>
              <a:buFont typeface="ＭＳ Ｐゴシック" panose="020B0600070205080204" pitchFamily="50" charset="-128"/>
              <a:buChar char="※"/>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要は、当該分野が社会において如何に重要かを示したうえで、それに対して</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で得られた成果がしっかりと貢献しているということを示していただくところです。対象は専門家ではなく一般（納税者）です。</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85750" lvl="0" indent="-285750" algn="just" defTabSz="914400">
              <a:buFont typeface="ＭＳ Ｐゴシック" panose="020B0600070205080204" pitchFamily="50" charset="-128"/>
              <a:buChar char="※"/>
              <a:defRPr/>
            </a:pPr>
            <a:r>
              <a:rPr kumimoji="1" lang="ja-JP" altLang="en-US" sz="1200" dirty="0">
                <a:solidFill>
                  <a:prstClr val="black"/>
                </a:solidFill>
              </a:rPr>
              <a:t>一般に対するわかりやすさのため、写真やイラスト、模式図などを掲載ください。</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 name="四角形: 角を丸くする 3">
            <a:extLst>
              <a:ext uri="{FF2B5EF4-FFF2-40B4-BE49-F238E27FC236}">
                <a16:creationId xmlns:a16="http://schemas.microsoft.com/office/drawing/2014/main" id="{E11E7C45-6602-45DD-A4D5-8F66D0F38731}"/>
              </a:ext>
            </a:extLst>
          </p:cNvPr>
          <p:cNvSpPr/>
          <p:nvPr/>
        </p:nvSpPr>
        <p:spPr>
          <a:xfrm>
            <a:off x="150526" y="855253"/>
            <a:ext cx="1980000" cy="360000"/>
          </a:xfrm>
          <a:prstGeom prst="roundRect">
            <a:avLst>
              <a:gd name="adj" fmla="val 16869"/>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○○分野の現状と課題</a:t>
            </a:r>
          </a:p>
        </p:txBody>
      </p:sp>
      <p:sp>
        <p:nvSpPr>
          <p:cNvPr id="2" name="タイトル 7">
            <a:extLst>
              <a:ext uri="{FF2B5EF4-FFF2-40B4-BE49-F238E27FC236}">
                <a16:creationId xmlns:a16="http://schemas.microsoft.com/office/drawing/2014/main" id="{4575B1C2-30AB-464A-8375-3FC265C1431A}"/>
              </a:ext>
            </a:extLst>
          </p:cNvPr>
          <p:cNvSpPr txBox="1">
            <a:spLocks/>
          </p:cNvSpPr>
          <p:nvPr/>
        </p:nvSpPr>
        <p:spPr>
          <a:xfrm>
            <a:off x="0" y="0"/>
            <a:ext cx="9144000" cy="752866"/>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実現による○○分野の未来像</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400" b="0" i="1"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わかりやすいサブタイトル</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ja-JP"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四角形: 角を丸くする 5">
            <a:extLst>
              <a:ext uri="{FF2B5EF4-FFF2-40B4-BE49-F238E27FC236}">
                <a16:creationId xmlns:a16="http://schemas.microsoft.com/office/drawing/2014/main" id="{C571300C-574D-4A45-A935-FEF18A54C6D8}"/>
              </a:ext>
            </a:extLst>
          </p:cNvPr>
          <p:cNvSpPr/>
          <p:nvPr/>
        </p:nvSpPr>
        <p:spPr>
          <a:xfrm>
            <a:off x="150526" y="2809049"/>
            <a:ext cx="4320000" cy="3940799"/>
          </a:xfrm>
          <a:prstGeom prst="roundRect">
            <a:avLst>
              <a:gd name="adj" fmla="val 5799"/>
            </a:avLst>
          </a:prstGeom>
          <a:noFill/>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上記項目</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で示した内容（これまでの成果と社会への貢献）について、論文のプレスリリース程度の内容で、説明してください。</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説明では、</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の光源性能のどのような部分を活用したのかをなるべく定量的に、しかも、大学や他施設では実現できなかったという内容を明示していただけると説得力が出ます。</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85750" marR="0" lvl="0" indent="-285750" algn="just" defTabSz="914400" rtl="0" eaLnBrk="1" fontAlgn="auto" latinLnBrk="0" hangingPunct="1">
              <a:lnSpc>
                <a:spcPct val="100000"/>
              </a:lnSpc>
              <a:spcBef>
                <a:spcPts val="0"/>
              </a:spcBef>
              <a:spcAft>
                <a:spcPts val="0"/>
              </a:spcAft>
              <a:buClrTx/>
              <a:buSzTx/>
              <a:buFont typeface="ＭＳ Ｐゴシック" panose="020B0600070205080204" pitchFamily="50" charset="-128"/>
              <a:buChar char="※"/>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ここでは、（税金を投入して運営されている）</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sz="140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の利</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活用が当該分野に如何に貢献し、社会に役立っているかということを示していただくところです。</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85750" lvl="0" indent="-285750" algn="just" defTabSz="914400">
              <a:buFont typeface="ＭＳ Ｐゴシック" panose="020B0600070205080204" pitchFamily="50" charset="-128"/>
              <a:buChar char="※"/>
              <a:defRPr/>
            </a:pPr>
            <a:r>
              <a:rPr kumimoji="1" lang="ja-JP" altLang="en-US" sz="1400" dirty="0">
                <a:solidFill>
                  <a:prstClr val="black"/>
                </a:solidFill>
              </a:rPr>
              <a:t>一般に対するわかりやすさのため、写真やイラスト、模式図などを掲載ください。</a:t>
            </a:r>
          </a:p>
        </p:txBody>
      </p:sp>
      <p:sp>
        <p:nvSpPr>
          <p:cNvPr id="7" name="四角形: 角を丸くする 6">
            <a:extLst>
              <a:ext uri="{FF2B5EF4-FFF2-40B4-BE49-F238E27FC236}">
                <a16:creationId xmlns:a16="http://schemas.microsoft.com/office/drawing/2014/main" id="{C80BF81E-F0F6-44AA-A57D-B0242505DB4C}"/>
              </a:ext>
            </a:extLst>
          </p:cNvPr>
          <p:cNvSpPr/>
          <p:nvPr/>
        </p:nvSpPr>
        <p:spPr>
          <a:xfrm>
            <a:off x="143508" y="2809050"/>
            <a:ext cx="3312000" cy="360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SPring-8</a:t>
            </a:r>
            <a:r>
              <a:rPr kumimoji="1" lang="ja-JP" altLang="en-US" sz="1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を活用したこれまでの成果と貢献</a:t>
            </a:r>
          </a:p>
        </p:txBody>
      </p:sp>
      <p:sp>
        <p:nvSpPr>
          <p:cNvPr id="8" name="四角形: 角を丸くする 7">
            <a:extLst>
              <a:ext uri="{FF2B5EF4-FFF2-40B4-BE49-F238E27FC236}">
                <a16:creationId xmlns:a16="http://schemas.microsoft.com/office/drawing/2014/main" id="{1472CCA2-30E0-4EE6-9A26-970ADD47BA7E}"/>
              </a:ext>
            </a:extLst>
          </p:cNvPr>
          <p:cNvSpPr/>
          <p:nvPr/>
        </p:nvSpPr>
        <p:spPr>
          <a:xfrm>
            <a:off x="4680492" y="2817352"/>
            <a:ext cx="4320000" cy="3940800"/>
          </a:xfrm>
          <a:prstGeom prst="roundRect">
            <a:avLst>
              <a:gd name="adj" fmla="val 6381"/>
            </a:avLst>
          </a:prstGeom>
          <a:noFill/>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左記のこれまで成果と貢献を受け、</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の光源</a:t>
            </a:r>
            <a:r>
              <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性能で、</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どのような新しい科学、技術の深化につながるのかをなるべく定量的に示して下さい。左記の「これまで」とこの欄の「これから」で光源性能の定量的な比較で、</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の成果が如何に飛躍するかを明示してください。分野の社会貢献という大きなベクトルに対して、その中身が</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before after</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でどのように世界観が変わるかを示していただけると説得力が出ます。</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中規模光源</a:t>
            </a:r>
            <a:r>
              <a:rPr kumimoji="1" lang="en-US" altLang="ja-JP" sz="140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NanoTerasu</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ではなく、大型放射光源である必要性も重要なポイントです。</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85750" marR="0" lvl="0" indent="-285750" algn="just" defTabSz="914400" rtl="0" eaLnBrk="1" fontAlgn="auto" latinLnBrk="0" hangingPunct="1">
              <a:lnSpc>
                <a:spcPct val="100000"/>
              </a:lnSpc>
              <a:spcBef>
                <a:spcPts val="0"/>
              </a:spcBef>
              <a:spcAft>
                <a:spcPts val="0"/>
              </a:spcAft>
              <a:buClrTx/>
              <a:buSzTx/>
              <a:buFont typeface="ＭＳ Ｐゴシック" panose="020B0600070205080204" pitchFamily="50" charset="-128"/>
              <a:buChar char="※"/>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ここでは、</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SPring-8-II</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に予算を付けることで、（納税者にとって）どんな未来が拓けるかを示していただくところです。</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285750" indent="-285750" algn="just" defTabSz="914400">
              <a:buFont typeface="ＭＳ Ｐゴシック" panose="020B0600070205080204" pitchFamily="50" charset="-128"/>
              <a:buChar char="※"/>
              <a:defRPr/>
            </a:pPr>
            <a:r>
              <a:rPr kumimoji="1" lang="ja-JP" altLang="en-US" sz="1400" dirty="0">
                <a:solidFill>
                  <a:prstClr val="black"/>
                </a:solidFill>
              </a:rPr>
              <a:t>一般に対するわかりやすさのため、写真やイラスト、模式図などを掲載ください。</a:t>
            </a:r>
          </a:p>
        </p:txBody>
      </p:sp>
      <p:sp>
        <p:nvSpPr>
          <p:cNvPr id="9" name="四角形: 角を丸くする 8">
            <a:extLst>
              <a:ext uri="{FF2B5EF4-FFF2-40B4-BE49-F238E27FC236}">
                <a16:creationId xmlns:a16="http://schemas.microsoft.com/office/drawing/2014/main" id="{17866C2B-A36C-417F-A338-E9550E942406}"/>
              </a:ext>
            </a:extLst>
          </p:cNvPr>
          <p:cNvSpPr/>
          <p:nvPr/>
        </p:nvSpPr>
        <p:spPr>
          <a:xfrm>
            <a:off x="4673476" y="2817352"/>
            <a:ext cx="2340000" cy="360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SPring-8-II</a:t>
            </a:r>
            <a:r>
              <a:rPr kumimoji="1" lang="ja-JP" altLang="en-US" sz="1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実現による未来像</a:t>
            </a:r>
          </a:p>
        </p:txBody>
      </p:sp>
    </p:spTree>
    <p:extLst>
      <p:ext uri="{BB962C8B-B14F-4D97-AF65-F5344CB8AC3E}">
        <p14:creationId xmlns:p14="http://schemas.microsoft.com/office/powerpoint/2010/main" val="3888486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575048" y="19407"/>
            <a:ext cx="8568952" cy="576000"/>
          </a:xfrm>
          <a:prstGeom prst="rect">
            <a:avLst/>
          </a:prstGeom>
        </p:spPr>
        <p:txBody>
          <a:bodyPr vert="horz" lIns="91440" tIns="45720" rIns="91440" bIns="45720" rtlCol="0" anchor="ctr">
            <a:normAutofit/>
          </a:bodyPr>
          <a:lstStyle/>
          <a:p>
            <a:pPr lvl="0" algn="ctr" defTabSz="914400">
              <a:defRPr/>
            </a:pPr>
            <a:r>
              <a:rPr kumimoji="1" lang="en-US" altLang="ja-JP" sz="2800" dirty="0">
                <a:solidFill>
                  <a:prstClr val="black"/>
                </a:solidFill>
              </a:rPr>
              <a:t>SPring-8-II</a:t>
            </a:r>
            <a:r>
              <a:rPr kumimoji="1" lang="ja-JP" altLang="en-US" sz="2800" dirty="0">
                <a:solidFill>
                  <a:prstClr val="black"/>
                </a:solidFill>
              </a:rPr>
              <a:t>実現による未来像提案情報</a:t>
            </a:r>
            <a:endParaRPr kumimoji="1" lang="en-US" altLang="ja-JP" sz="2800" dirty="0">
              <a:solidFill>
                <a:prstClr val="black"/>
              </a:solidFill>
            </a:endParaRPr>
          </a:p>
        </p:txBody>
      </p:sp>
      <p:sp>
        <p:nvSpPr>
          <p:cNvPr id="6" name="正方形/長方形 5"/>
          <p:cNvSpPr/>
          <p:nvPr/>
        </p:nvSpPr>
        <p:spPr>
          <a:xfrm>
            <a:off x="287524" y="542654"/>
            <a:ext cx="8568952" cy="6276398"/>
          </a:xfrm>
          <a:prstGeom prst="rect">
            <a:avLst/>
          </a:prstGeom>
        </p:spPr>
        <p:txBody>
          <a:bodyPr wrap="square">
            <a:spAutoFit/>
          </a:bodyPr>
          <a:lstStyle/>
          <a:p>
            <a:pPr marL="500063" lvl="0" indent="-228600" defTabSz="914400">
              <a:lnSpc>
                <a:spcPct val="120000"/>
              </a:lnSpc>
              <a:buFont typeface="+mj-lt"/>
              <a:buAutoNum type="arabicPeriod"/>
              <a:tabLst>
                <a:tab pos="541338" algn="l"/>
              </a:tabLst>
              <a:defRPr/>
            </a:pPr>
            <a:r>
              <a:rPr kumimoji="1" lang="ja-JP" altLang="en-US" sz="1400" dirty="0">
                <a:solidFill>
                  <a:prstClr val="black"/>
                </a:solidFill>
              </a:rPr>
              <a:t>所属（日本語）・氏名（日本語）</a:t>
            </a:r>
            <a:endParaRPr kumimoji="1" lang="en-US" altLang="ja-JP" sz="1400" dirty="0">
              <a:solidFill>
                <a:prstClr val="black"/>
              </a:solidFill>
            </a:endParaRPr>
          </a:p>
          <a:p>
            <a:pPr marL="500063" lvl="0" indent="-228600" defTabSz="914400">
              <a:lnSpc>
                <a:spcPct val="120000"/>
              </a:lnSpc>
              <a:buFont typeface="+mj-lt"/>
              <a:buAutoNum type="arabicPeriod"/>
              <a:tabLst>
                <a:tab pos="541338" algn="l"/>
              </a:tabLst>
              <a:defRPr/>
            </a:pPr>
            <a:r>
              <a:rPr kumimoji="1" lang="en-US" altLang="ja-JP" sz="1400" dirty="0">
                <a:solidFill>
                  <a:prstClr val="black"/>
                </a:solidFill>
              </a:rPr>
              <a:t>email</a:t>
            </a:r>
            <a:r>
              <a:rPr kumimoji="1" lang="ja-JP" altLang="en-US" sz="1400" dirty="0">
                <a:solidFill>
                  <a:prstClr val="black"/>
                </a:solidFill>
              </a:rPr>
              <a:t>アドレス</a:t>
            </a:r>
            <a:endParaRPr kumimoji="1" lang="en-US" altLang="ja-JP" sz="1400" dirty="0">
              <a:solidFill>
                <a:prstClr val="black"/>
              </a:solidFill>
            </a:endParaRPr>
          </a:p>
          <a:p>
            <a:pPr marL="500063" lvl="0" indent="-228600" defTabSz="914400">
              <a:lnSpc>
                <a:spcPct val="120000"/>
              </a:lnSpc>
              <a:buFont typeface="+mj-lt"/>
              <a:buAutoNum type="arabicPeriod"/>
              <a:tabLst>
                <a:tab pos="541338" algn="l"/>
              </a:tabLst>
              <a:defRPr/>
            </a:pPr>
            <a:r>
              <a:rPr kumimoji="1" lang="ja-JP" altLang="en-US" sz="1400" dirty="0">
                <a:solidFill>
                  <a:prstClr val="black"/>
                </a:solidFill>
              </a:rPr>
              <a:t>所属研究会</a:t>
            </a:r>
            <a:endParaRPr kumimoji="1" lang="en-US" altLang="ja-JP" sz="1400" dirty="0">
              <a:solidFill>
                <a:prstClr val="black"/>
              </a:solidFill>
            </a:endParaRPr>
          </a:p>
          <a:p>
            <a:pPr marL="500063" lvl="0" indent="-228600" defTabSz="914400">
              <a:lnSpc>
                <a:spcPct val="120000"/>
              </a:lnSpc>
              <a:buFont typeface="+mj-lt"/>
              <a:buAutoNum type="arabicPeriod"/>
              <a:tabLst>
                <a:tab pos="541338" algn="l"/>
              </a:tabLst>
              <a:defRPr/>
            </a:pPr>
            <a:r>
              <a:rPr kumimoji="1" lang="ja-JP" altLang="en-US" sz="1400" dirty="0">
                <a:solidFill>
                  <a:prstClr val="black"/>
                </a:solidFill>
              </a:rPr>
              <a:t>提案する研究・開発分野：</a:t>
            </a:r>
            <a:br>
              <a:rPr kumimoji="1" lang="en-US" altLang="ja-JP" sz="1400" dirty="0">
                <a:solidFill>
                  <a:prstClr val="black"/>
                </a:solidFill>
              </a:rPr>
            </a:br>
            <a:r>
              <a:rPr kumimoji="1" lang="ja-JP" altLang="en-US" sz="1400" dirty="0">
                <a:solidFill>
                  <a:prstClr val="black"/>
                </a:solidFill>
              </a:rPr>
              <a:t>生命科学、物質基礎、物質応用・材料開発、製品開発、製品評価、計測、その他（具体的に記入）</a:t>
            </a:r>
            <a:br>
              <a:rPr kumimoji="1" lang="en-US" altLang="ja-JP" sz="1400" dirty="0">
                <a:solidFill>
                  <a:prstClr val="black"/>
                </a:solidFill>
              </a:rPr>
            </a:br>
            <a:r>
              <a:rPr kumimoji="1" lang="ja-JP" altLang="en-US" sz="1400" dirty="0">
                <a:solidFill>
                  <a:prstClr val="black"/>
                </a:solidFill>
              </a:rPr>
              <a:t>から選択（複数選択可）</a:t>
            </a:r>
            <a:endParaRPr kumimoji="1" lang="en-US" altLang="ja-JP" sz="1400" dirty="0">
              <a:solidFill>
                <a:prstClr val="black"/>
              </a:solidFill>
            </a:endParaRPr>
          </a:p>
          <a:p>
            <a:pPr marL="500063" lvl="0" indent="-228600" defTabSz="914400">
              <a:lnSpc>
                <a:spcPct val="120000"/>
              </a:lnSpc>
              <a:buFont typeface="+mj-lt"/>
              <a:buAutoNum type="arabicPeriod"/>
              <a:tabLst>
                <a:tab pos="541338" algn="l"/>
              </a:tabLst>
              <a:defRPr/>
            </a:pPr>
            <a:r>
              <a:rPr kumimoji="1" lang="ja-JP" altLang="en-US" sz="1400" dirty="0">
                <a:solidFill>
                  <a:prstClr val="black"/>
                </a:solidFill>
              </a:rPr>
              <a:t>関連ビームライン</a:t>
            </a:r>
            <a:endParaRPr kumimoji="1" lang="en-US" altLang="ja-JP" sz="1400" dirty="0">
              <a:solidFill>
                <a:prstClr val="black"/>
              </a:solidFill>
            </a:endParaRPr>
          </a:p>
          <a:p>
            <a:pPr marL="500063" lvl="0" indent="-228600" defTabSz="914400">
              <a:lnSpc>
                <a:spcPct val="120000"/>
              </a:lnSpc>
              <a:buFont typeface="+mj-lt"/>
              <a:buAutoNum type="arabicPeriod"/>
              <a:tabLst>
                <a:tab pos="541338" algn="l"/>
              </a:tabLst>
              <a:defRPr/>
            </a:pPr>
            <a:r>
              <a:rPr kumimoji="1" lang="en-US" altLang="ja-JP" sz="1400" dirty="0">
                <a:solidFill>
                  <a:prstClr val="black"/>
                </a:solidFill>
              </a:rPr>
              <a:t>SPRUC</a:t>
            </a:r>
            <a:r>
              <a:rPr kumimoji="1" lang="ja-JP" altLang="en-US" sz="1400" dirty="0">
                <a:solidFill>
                  <a:prstClr val="black"/>
                </a:solidFill>
              </a:rPr>
              <a:t>執行部、</a:t>
            </a:r>
            <a:r>
              <a:rPr kumimoji="1" lang="en-US" altLang="ja-JP" sz="1400" dirty="0">
                <a:solidFill>
                  <a:prstClr val="black"/>
                </a:solidFill>
              </a:rPr>
              <a:t>SPRUC</a:t>
            </a:r>
            <a:r>
              <a:rPr kumimoji="1" lang="ja-JP" altLang="en-US" sz="1400" dirty="0">
                <a:solidFill>
                  <a:prstClr val="black"/>
                </a:solidFill>
              </a:rPr>
              <a:t>評議員、文部科学省、理化学研究所、高輝度光科学研究センターと共有することにご了承ください（不要な項目を削除してください）</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承認する</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承認しない</a:t>
            </a:r>
            <a:endParaRPr kumimoji="1" lang="en-US" altLang="ja-JP" sz="1400" dirty="0">
              <a:solidFill>
                <a:prstClr val="black"/>
              </a:solidFill>
            </a:endParaRPr>
          </a:p>
          <a:p>
            <a:pPr marL="500063" indent="-228600" defTabSz="914400">
              <a:lnSpc>
                <a:spcPct val="120000"/>
              </a:lnSpc>
              <a:buFont typeface="+mj-lt"/>
              <a:buAutoNum type="arabicPeriod" startAt="8"/>
              <a:tabLst>
                <a:tab pos="541338" algn="l"/>
              </a:tabLst>
              <a:defRPr/>
            </a:pPr>
            <a:r>
              <a:rPr kumimoji="1" lang="ja-JP" altLang="en-US" sz="1400" dirty="0">
                <a:solidFill>
                  <a:prstClr val="black"/>
                </a:solidFill>
              </a:rPr>
              <a:t>一般に公開可能ですか？（不要な項目を削除してください）</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提案者・内容全て公開可</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内容のみ公開可（提案者所属・氏名は非公開）</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一部機密情報を含むため公開の場合は非公開部分の不掲載について相談が必要（</a:t>
            </a:r>
            <a:r>
              <a:rPr kumimoji="1" lang="en-US" altLang="ja-JP" sz="1400" dirty="0">
                <a:solidFill>
                  <a:prstClr val="black"/>
                </a:solidFill>
              </a:rPr>
              <a:t>email</a:t>
            </a:r>
            <a:r>
              <a:rPr kumimoji="1" lang="ja-JP" altLang="en-US" sz="1400" dirty="0">
                <a:solidFill>
                  <a:prstClr val="black"/>
                </a:solidFill>
              </a:rPr>
              <a:t>アドレスにご相談の連絡をします）</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公開不可（この場合も</a:t>
            </a:r>
            <a:r>
              <a:rPr kumimoji="1" lang="en-US" altLang="ja-JP" sz="1400" dirty="0">
                <a:solidFill>
                  <a:prstClr val="black"/>
                </a:solidFill>
              </a:rPr>
              <a:t>SPRUC</a:t>
            </a:r>
            <a:r>
              <a:rPr kumimoji="1" lang="ja-JP" altLang="en-US" sz="1400" dirty="0">
                <a:solidFill>
                  <a:prstClr val="black"/>
                </a:solidFill>
              </a:rPr>
              <a:t>執行部・評議員、文科省、理化学研究所、高輝度光科学研究センターとは情報共有させていただきます）</a:t>
            </a:r>
          </a:p>
          <a:p>
            <a:pPr marL="500063" indent="-228600" defTabSz="914400">
              <a:lnSpc>
                <a:spcPct val="120000"/>
              </a:lnSpc>
              <a:buFont typeface="+mj-lt"/>
              <a:buAutoNum type="arabicPeriod" startAt="9"/>
              <a:tabLst>
                <a:tab pos="541338" algn="l"/>
              </a:tabLst>
              <a:defRPr/>
            </a:pPr>
            <a:r>
              <a:rPr kumimoji="1" lang="ja-JP" altLang="en-US" sz="1400" dirty="0">
                <a:solidFill>
                  <a:prstClr val="black"/>
                </a:solidFill>
              </a:rPr>
              <a:t>原則提案を加工なく取りまとめて、</a:t>
            </a:r>
            <a:r>
              <a:rPr kumimoji="1" lang="en-US" altLang="ja-JP" sz="1400" dirty="0">
                <a:solidFill>
                  <a:prstClr val="black"/>
                </a:solidFill>
              </a:rPr>
              <a:t>SPRUC</a:t>
            </a:r>
            <a:r>
              <a:rPr kumimoji="1" lang="ja-JP" altLang="en-US" sz="1400" dirty="0">
                <a:solidFill>
                  <a:prstClr val="black"/>
                </a:solidFill>
              </a:rPr>
              <a:t>評議員会、文部科学省、理化学研究所、高輝度光科学研究センターと共有させていただき、</a:t>
            </a:r>
            <a:r>
              <a:rPr kumimoji="1" lang="en-US" altLang="ja-JP" sz="1400" dirty="0">
                <a:solidFill>
                  <a:prstClr val="black"/>
                </a:solidFill>
              </a:rPr>
              <a:t>SPring-8-II</a:t>
            </a:r>
            <a:r>
              <a:rPr kumimoji="1" lang="ja-JP" altLang="en-US" sz="1400" dirty="0">
                <a:solidFill>
                  <a:prstClr val="black"/>
                </a:solidFill>
              </a:rPr>
              <a:t>実現に向けた取り組みに使用させていただきます。また、必要に応じて問い合わせをさせていただきます。公開可能とした部分に関しては、一般に広く公開させていただく場合があります。（不要な項目を削除してください）</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承認する</a:t>
            </a:r>
            <a:endParaRPr kumimoji="1" lang="en-US" altLang="ja-JP" sz="1400" dirty="0">
              <a:solidFill>
                <a:prstClr val="black"/>
              </a:solidFill>
            </a:endParaRPr>
          </a:p>
          <a:p>
            <a:pPr marL="957263" lvl="1" indent="-228600" defTabSz="914400">
              <a:lnSpc>
                <a:spcPct val="120000"/>
              </a:lnSpc>
              <a:buFont typeface="Wingdings" panose="05000000000000000000" pitchFamily="2" charset="2"/>
              <a:buChar char="p"/>
              <a:tabLst>
                <a:tab pos="541338" algn="l"/>
              </a:tabLst>
              <a:defRPr/>
            </a:pPr>
            <a:r>
              <a:rPr kumimoji="1" lang="ja-JP" altLang="en-US" sz="1400" dirty="0">
                <a:solidFill>
                  <a:prstClr val="black"/>
                </a:solidFill>
              </a:rPr>
              <a:t>承認しない</a:t>
            </a:r>
            <a:endParaRPr kumimoji="1" lang="ja-JP" altLang="en-US" sz="1200" dirty="0">
              <a:solidFill>
                <a:prstClr val="black"/>
              </a:solidFill>
            </a:endParaRPr>
          </a:p>
        </p:txBody>
      </p:sp>
      <p:sp>
        <p:nvSpPr>
          <p:cNvPr id="7" name="正方形/長方形 6">
            <a:extLst>
              <a:ext uri="{FF2B5EF4-FFF2-40B4-BE49-F238E27FC236}">
                <a16:creationId xmlns:a16="http://schemas.microsoft.com/office/drawing/2014/main" id="{D4EFBF80-EB46-47F4-ABB2-57AA7F2593A1}"/>
              </a:ext>
            </a:extLst>
          </p:cNvPr>
          <p:cNvSpPr/>
          <p:nvPr/>
        </p:nvSpPr>
        <p:spPr>
          <a:xfrm>
            <a:off x="7798676" y="0"/>
            <a:ext cx="1345323" cy="59909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rgbClr val="FF0000"/>
                </a:solidFill>
              </a:rPr>
              <a:t>提案情報</a:t>
            </a:r>
            <a:endParaRPr kumimoji="1" lang="en-US" altLang="ja-JP" dirty="0">
              <a:solidFill>
                <a:srgbClr val="FF0000"/>
              </a:solidFill>
            </a:endParaRPr>
          </a:p>
          <a:p>
            <a:pPr algn="ctr"/>
            <a:r>
              <a:rPr kumimoji="1" lang="ja-JP" altLang="en-US" dirty="0">
                <a:solidFill>
                  <a:srgbClr val="FF0000"/>
                </a:solidFill>
              </a:rPr>
              <a:t>（要提出）</a:t>
            </a:r>
          </a:p>
        </p:txBody>
      </p:sp>
    </p:spTree>
    <p:extLst>
      <p:ext uri="{BB962C8B-B14F-4D97-AF65-F5344CB8AC3E}">
        <p14:creationId xmlns:p14="http://schemas.microsoft.com/office/powerpoint/2010/main" val="2790734714"/>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633</TotalTime>
  <Words>1406</Words>
  <Application>Microsoft Macintosh PowerPoint</Application>
  <PresentationFormat>画面に合わせる (4:3)</PresentationFormat>
  <Paragraphs>90</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游ゴシック</vt:lpstr>
      <vt:lpstr>Arial</vt:lpstr>
      <vt:lpstr>Calibri</vt:lpstr>
      <vt:lpstr>Wingdings</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Yoshiki KUBOTA</dc:creator>
  <cp:lastModifiedBy>古川 美奈</cp:lastModifiedBy>
  <cp:revision>61</cp:revision>
  <dcterms:created xsi:type="dcterms:W3CDTF">2024-04-03T01:19:23Z</dcterms:created>
  <dcterms:modified xsi:type="dcterms:W3CDTF">2024-04-26T01:26:58Z</dcterms:modified>
</cp:coreProperties>
</file>